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53" r:id="rId3"/>
  </p:sldMasterIdLst>
  <p:notesMasterIdLst>
    <p:notesMasterId r:id="rId18"/>
  </p:notesMasterIdLst>
  <p:handoutMasterIdLst>
    <p:handoutMasterId r:id="rId19"/>
  </p:handoutMasterIdLst>
  <p:sldIdLst>
    <p:sldId id="256" r:id="rId4"/>
    <p:sldId id="361" r:id="rId5"/>
    <p:sldId id="362" r:id="rId6"/>
    <p:sldId id="303" r:id="rId7"/>
    <p:sldId id="353" r:id="rId8"/>
    <p:sldId id="363" r:id="rId9"/>
    <p:sldId id="352" r:id="rId10"/>
    <p:sldId id="354" r:id="rId11"/>
    <p:sldId id="355" r:id="rId12"/>
    <p:sldId id="358" r:id="rId13"/>
    <p:sldId id="357" r:id="rId14"/>
    <p:sldId id="356" r:id="rId15"/>
    <p:sldId id="360" r:id="rId16"/>
    <p:sldId id="258" r:id="rId1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94639" autoAdjust="0"/>
  </p:normalViewPr>
  <p:slideViewPr>
    <p:cSldViewPr>
      <p:cViewPr varScale="1">
        <p:scale>
          <a:sx n="105" d="100"/>
          <a:sy n="105" d="100"/>
        </p:scale>
        <p:origin x="1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="" xmlns:a16="http://schemas.microsoft.com/office/drawing/2014/main" id="{0F35E9A1-B2CB-48BE-A233-C7EA5FB5794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9939" name="Rectangle 3">
            <a:extLst>
              <a:ext uri="{FF2B5EF4-FFF2-40B4-BE49-F238E27FC236}">
                <a16:creationId xmlns="" xmlns:a16="http://schemas.microsoft.com/office/drawing/2014/main" id="{E58095D3-A105-4594-A2C9-62D39112B6D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9940" name="Rectangle 4">
            <a:extLst>
              <a:ext uri="{FF2B5EF4-FFF2-40B4-BE49-F238E27FC236}">
                <a16:creationId xmlns="" xmlns:a16="http://schemas.microsoft.com/office/drawing/2014/main" id="{EE0B6E55-CC49-4056-B13E-0B76B65C1C8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9941" name="Rectangle 5">
            <a:extLst>
              <a:ext uri="{FF2B5EF4-FFF2-40B4-BE49-F238E27FC236}">
                <a16:creationId xmlns="" xmlns:a16="http://schemas.microsoft.com/office/drawing/2014/main" id="{C294C4A7-224F-4164-844C-3B15DC3A60A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DDDA9A4-0DC8-4BD0-AEF7-00DA0ACA9C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334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="" xmlns:a16="http://schemas.microsoft.com/office/drawing/2014/main" id="{537938D3-5F84-42F6-8A30-62DFA0F1C9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987" name="Rectangle 3">
            <a:extLst>
              <a:ext uri="{FF2B5EF4-FFF2-40B4-BE49-F238E27FC236}">
                <a16:creationId xmlns="" xmlns:a16="http://schemas.microsoft.com/office/drawing/2014/main" id="{1D131D06-1431-4116-8026-AD64B9F7429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00" name="Rectangle 4">
            <a:extLst>
              <a:ext uri="{FF2B5EF4-FFF2-40B4-BE49-F238E27FC236}">
                <a16:creationId xmlns="" xmlns:a16="http://schemas.microsoft.com/office/drawing/2014/main" id="{BDBCF784-6B82-4EF1-80B6-C83DECBB18E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="" xmlns:a16="http://schemas.microsoft.com/office/drawing/2014/main" id="{95182CD6-B025-4FCC-8614-F82BB35C56C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="" xmlns:a16="http://schemas.microsoft.com/office/drawing/2014/main" id="{1792EE2D-6FFE-42C8-A15D-1FDDDB2FEB8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991" name="Rectangle 7">
            <a:extLst>
              <a:ext uri="{FF2B5EF4-FFF2-40B4-BE49-F238E27FC236}">
                <a16:creationId xmlns="" xmlns:a16="http://schemas.microsoft.com/office/drawing/2014/main" id="{8E5B3F6D-9E5F-4793-99C6-CF7B236351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EA715DE-BC0F-4FE2-9B0E-826BC7B9CB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9491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C3E63F0C-0270-445F-AD84-A8A54C07D7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8CDFEB-DA78-440C-88D5-4D25691C0CF5}" type="slidenum">
              <a:rPr lang="cs-CZ" altLang="cs-CZ" smtClean="0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B1A9D2AE-83CE-41F6-BFB5-AC7F991292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D97CA710-BF55-4F45-9080-439EA067C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35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77729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8599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1762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092309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32105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848214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463402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533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972283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228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3075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93811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33828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11714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24975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46670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91959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5769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80178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51776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998419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53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15396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06699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54177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39675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4914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6785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3075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3649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09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77267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1958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REZENTACE_TITUL">
            <a:extLst>
              <a:ext uri="{FF2B5EF4-FFF2-40B4-BE49-F238E27FC236}">
                <a16:creationId xmlns="" xmlns:a16="http://schemas.microsoft.com/office/drawing/2014/main" id="{4CD52F78-55B1-405A-8B24-73FBA0881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REZENTACE_TELO">
            <a:extLst>
              <a:ext uri="{FF2B5EF4-FFF2-40B4-BE49-F238E27FC236}">
                <a16:creationId xmlns="" xmlns:a16="http://schemas.microsoft.com/office/drawing/2014/main" id="{BDF48206-5CD2-455E-B206-2504F6D3C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REZENTACE_KONEC">
            <a:extLst>
              <a:ext uri="{FF2B5EF4-FFF2-40B4-BE49-F238E27FC236}">
                <a16:creationId xmlns="" xmlns:a16="http://schemas.microsoft.com/office/drawing/2014/main" id="{63505691-8633-469F-8F13-F2D44CB10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Osmoderma coriarium coriarium - páchník hn&amp;ecaron;dý">
            <a:extLst>
              <a:ext uri="{FF2B5EF4-FFF2-40B4-BE49-F238E27FC236}">
                <a16:creationId xmlns="" xmlns:a16="http://schemas.microsoft.com/office/drawing/2014/main" id="{506BB8EE-A44C-42DC-B0BC-425E84FDA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562350"/>
            <a:ext cx="414337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8">
            <a:extLst>
              <a:ext uri="{FF2B5EF4-FFF2-40B4-BE49-F238E27FC236}">
                <a16:creationId xmlns="" xmlns:a16="http://schemas.microsoft.com/office/drawing/2014/main" id="{B0F86D3E-BD98-4D57-8BE5-7BCEDE9AA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279369"/>
            <a:ext cx="6553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chemeClr val="bg1"/>
                </a:solidFill>
              </a:rPr>
              <a:t>Stav hmyzu v ČR ve světle změn v krajině</a:t>
            </a:r>
          </a:p>
        </p:txBody>
      </p:sp>
      <p:sp>
        <p:nvSpPr>
          <p:cNvPr id="6148" name="Text Box 9">
            <a:extLst>
              <a:ext uri="{FF2B5EF4-FFF2-40B4-BE49-F238E27FC236}">
                <a16:creationId xmlns="" xmlns:a16="http://schemas.microsoft.com/office/drawing/2014/main" id="{56B761FF-884E-4FEC-80C9-2351A78E9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41563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Ing. Radek Hejda</a:t>
            </a:r>
          </a:p>
        </p:txBody>
      </p:sp>
      <p:sp>
        <p:nvSpPr>
          <p:cNvPr id="6149" name="Text Box 10">
            <a:extLst>
              <a:ext uri="{FF2B5EF4-FFF2-40B4-BE49-F238E27FC236}">
                <a16:creationId xmlns="" xmlns:a16="http://schemas.microsoft.com/office/drawing/2014/main" id="{A9F7B266-647F-488F-A8D2-C62934BF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40025"/>
            <a:ext cx="29658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b="1" dirty="0">
                <a:solidFill>
                  <a:schemeClr val="bg1"/>
                </a:solidFill>
              </a:rPr>
              <a:t>AOPK ČR</a:t>
            </a:r>
          </a:p>
          <a:p>
            <a:pPr eaLnBrk="1" hangingPunct="1"/>
            <a:r>
              <a:rPr lang="cs-CZ" altLang="cs-CZ" sz="1600" dirty="0">
                <a:solidFill>
                  <a:schemeClr val="bg1"/>
                </a:solidFill>
              </a:rPr>
              <a:t>Odbor monitoringu biodiverzity</a:t>
            </a:r>
            <a:endParaRPr lang="cs-CZ" altLang="cs-CZ" dirty="0">
              <a:solidFill>
                <a:schemeClr val="bg1"/>
              </a:solidFill>
            </a:endParaRPr>
          </a:p>
        </p:txBody>
      </p:sp>
      <p:pic>
        <p:nvPicPr>
          <p:cNvPr id="6150" name="Picture 14">
            <a:extLst>
              <a:ext uri="{FF2B5EF4-FFF2-40B4-BE49-F238E27FC236}">
                <a16:creationId xmlns="" xmlns:a16="http://schemas.microsoft.com/office/drawing/2014/main" id="{5E1E0168-95BE-465F-B74D-25E526C4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2350"/>
            <a:ext cx="4140200" cy="310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9">
            <a:extLst>
              <a:ext uri="{FF2B5EF4-FFF2-40B4-BE49-F238E27FC236}">
                <a16:creationId xmlns="" xmlns:a16="http://schemas.microsoft.com/office/drawing/2014/main" id="{B6D2A9B3-68E4-417C-BB37-5B0EBC796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562350"/>
            <a:ext cx="256222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="" xmlns:a16="http://schemas.microsoft.com/office/drawing/2014/main" id="{43DEC297-0143-4F43-B984-3D7FE1811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88913"/>
            <a:ext cx="41601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 b="1" dirty="0">
                <a:solidFill>
                  <a:schemeClr val="bg1"/>
                </a:solidFill>
              </a:rPr>
              <a:t>Lesní ekosystémy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="" xmlns:a16="http://schemas.microsoft.com/office/drawing/2014/main" id="{57268870-5D9F-4CA2-8EFF-FFE3CDE38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1196975"/>
            <a:ext cx="70739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2000" dirty="0"/>
          </a:p>
          <a:p>
            <a:pPr marL="342900" indent="-342900" eaLnBrk="1" hangingPunct="1">
              <a:buFontTx/>
              <a:buChar char="-"/>
              <a:defRPr/>
            </a:pPr>
            <a:r>
              <a:rPr lang="cs-CZ" altLang="cs-CZ" sz="2000" dirty="0"/>
              <a:t>Před </a:t>
            </a:r>
            <a:r>
              <a:rPr lang="cs-CZ" altLang="cs-CZ" sz="2000" dirty="0" smtClean="0"/>
              <a:t>150–70 </a:t>
            </a:r>
            <a:r>
              <a:rPr lang="cs-CZ" altLang="cs-CZ" sz="2000" dirty="0"/>
              <a:t>lety nastartovala první doba „</a:t>
            </a:r>
            <a:r>
              <a:rPr lang="cs-CZ" altLang="cs-CZ" sz="2000" dirty="0" smtClean="0"/>
              <a:t>temna“</a:t>
            </a: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dirty="0"/>
              <a:t> 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cs-CZ" altLang="cs-CZ" sz="2000" b="1" u="sng" dirty="0"/>
              <a:t>Krajina bez vlivu člověka ≠ zapojený les.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cs-CZ" altLang="cs-CZ" sz="2000" dirty="0"/>
          </a:p>
          <a:p>
            <a:pPr marL="342900" indent="-342900" eaLnBrk="1" hangingPunct="1">
              <a:buFontTx/>
              <a:buChar char="-"/>
              <a:defRPr/>
            </a:pPr>
            <a:r>
              <a:rPr lang="cs-CZ" altLang="cs-CZ" sz="2000" dirty="0"/>
              <a:t>Heterogenita krajiny díky velkoplošným disturbancím a působením velkých býložravců.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cs-CZ" altLang="cs-CZ" sz="2000" dirty="0"/>
          </a:p>
          <a:p>
            <a:pPr marL="342900" indent="-342900" eaLnBrk="1" hangingPunct="1">
              <a:buFontTx/>
              <a:buChar char="-"/>
              <a:defRPr/>
            </a:pPr>
            <a:r>
              <a:rPr lang="cs-CZ" altLang="cs-CZ" sz="2000" dirty="0"/>
              <a:t>V neolitu nastupuje zemědělství a vliv člověka = krajina stále světlá, rozvolněná, les přechází v lesostep (pastva v lese, vypalování, pařezina, střední les..).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cs-CZ" altLang="cs-CZ" sz="2000" dirty="0"/>
          </a:p>
          <a:p>
            <a:pPr marL="342900" indent="-342900" eaLnBrk="1" hangingPunct="1">
              <a:buFontTx/>
              <a:buChar char="-"/>
              <a:defRPr/>
            </a:pPr>
            <a:r>
              <a:rPr lang="cs-CZ" altLang="cs-CZ" sz="2000" dirty="0"/>
              <a:t>A nyní – poprvé za mnoho a mnoho tisíc let – se krajina mění a homogenizuje.</a:t>
            </a:r>
          </a:p>
        </p:txBody>
      </p:sp>
    </p:spTree>
    <p:extLst>
      <p:ext uri="{BB962C8B-B14F-4D97-AF65-F5344CB8AC3E}">
        <p14:creationId xmlns:p14="http://schemas.microsoft.com/office/powerpoint/2010/main" val="37741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="" xmlns:a16="http://schemas.microsoft.com/office/drawing/2014/main" id="{976ED48D-5D2D-4EB7-B8C9-888BE8556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188640"/>
            <a:ext cx="45448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 b="1" dirty="0">
                <a:solidFill>
                  <a:schemeClr val="bg1"/>
                </a:solidFill>
              </a:rPr>
              <a:t>Co můžeme udělat?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="" xmlns:a16="http://schemas.microsoft.com/office/drawing/2014/main" id="{F72B6A29-222C-4C0A-AD23-B539952F7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052736"/>
            <a:ext cx="8136904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AutoNum type="arabicParenR"/>
              <a:defRPr/>
            </a:pPr>
            <a:r>
              <a:rPr lang="cs-CZ" altLang="cs-CZ" sz="2400" b="1" dirty="0" smtClean="0"/>
              <a:t>Zmenšit </a:t>
            </a:r>
            <a:r>
              <a:rPr lang="cs-CZ" altLang="cs-CZ" sz="2400" b="1" dirty="0"/>
              <a:t>velikost půdního bloku – naprosto nezbytné a klíčové </a:t>
            </a:r>
            <a:r>
              <a:rPr lang="cs-CZ" altLang="cs-CZ" sz="2400" b="1" dirty="0" smtClean="0"/>
              <a:t>opatření (ale není všespásné).</a:t>
            </a: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cs-CZ" altLang="cs-CZ" sz="2400" b="1" dirty="0"/>
              <a:t>V ČR je průměrná velikost půdního bloku jedna z nejvyšších v celé Evropě (20 ha).</a:t>
            </a:r>
          </a:p>
          <a:p>
            <a:pPr marL="457200" indent="-457200" eaLnBrk="1" hangingPunct="1">
              <a:buFontTx/>
              <a:buAutoNum type="arabicParenR"/>
              <a:defRPr/>
            </a:pPr>
            <a:endParaRPr lang="cs-CZ" altLang="cs-CZ" sz="2400" b="1" dirty="0"/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cs-CZ" altLang="cs-CZ" sz="2400" b="1" dirty="0"/>
              <a:t>Optimální velikost PB 1-2 ha.</a:t>
            </a:r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r>
              <a:rPr lang="cs-CZ" altLang="cs-CZ" sz="2400" b="1" dirty="0"/>
              <a:t>Obnovit zejména </a:t>
            </a:r>
            <a:r>
              <a:rPr lang="cs-CZ" altLang="cs-CZ" sz="2400" b="1" dirty="0" smtClean="0"/>
              <a:t>meze a mokřady </a:t>
            </a:r>
            <a:r>
              <a:rPr lang="cs-CZ" altLang="cs-CZ" sz="2400" b="1" dirty="0"/>
              <a:t>(chybí zejména </a:t>
            </a:r>
            <a:r>
              <a:rPr lang="cs-CZ" altLang="cs-CZ" sz="2400" b="1" dirty="0" smtClean="0"/>
              <a:t>bezlesí) a </a:t>
            </a:r>
            <a:r>
              <a:rPr lang="cs-CZ" altLang="cs-CZ" sz="2400" b="1" u="sng" dirty="0" smtClean="0"/>
              <a:t>úhory </a:t>
            </a:r>
            <a:r>
              <a:rPr lang="cs-CZ" altLang="cs-CZ" sz="2400" b="1" dirty="0" smtClean="0"/>
              <a:t>+ </a:t>
            </a:r>
            <a:r>
              <a:rPr lang="cs-CZ" altLang="cs-CZ" sz="2400" b="1" dirty="0"/>
              <a:t>remízky, aleje a solitérní dřeviny</a:t>
            </a:r>
            <a:r>
              <a:rPr lang="cs-CZ" altLang="cs-CZ" sz="2400" b="1" dirty="0" smtClean="0"/>
              <a:t>.</a:t>
            </a:r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r>
              <a:rPr lang="cs-CZ" altLang="cs-CZ" sz="2400" b="1" dirty="0"/>
              <a:t>Co nejvíc diverzifikovat pěstované plodiny.</a:t>
            </a:r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r>
              <a:rPr lang="cs-CZ" altLang="cs-CZ" sz="2400" b="1" dirty="0"/>
              <a:t>ÚSES ≠</a:t>
            </a:r>
            <a:r>
              <a:rPr lang="cs-CZ" altLang="cs-CZ" sz="2400" b="1" dirty="0" smtClean="0"/>
              <a:t> </a:t>
            </a:r>
            <a:r>
              <a:rPr lang="cs-CZ" altLang="cs-CZ" sz="2400" b="1" dirty="0"/>
              <a:t>les. </a:t>
            </a:r>
          </a:p>
          <a:p>
            <a:pPr marL="457200" indent="-457200" eaLnBrk="1" hangingPunct="1">
              <a:buAutoNum type="arabicParenR"/>
              <a:defRPr/>
            </a:pPr>
            <a:endParaRPr lang="cs-CZ" altLang="cs-CZ" sz="20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000" b="1" dirty="0"/>
          </a:p>
          <a:p>
            <a:pPr marL="342900" indent="-342900" eaLnBrk="1" hangingPunct="1">
              <a:buFontTx/>
              <a:buChar char="-"/>
              <a:defRPr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01810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="" xmlns:a16="http://schemas.microsoft.com/office/drawing/2014/main" id="{976ED48D-5D2D-4EB7-B8C9-888BE8556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34" y="188640"/>
            <a:ext cx="57502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 b="1" dirty="0">
                <a:solidFill>
                  <a:schemeClr val="bg1"/>
                </a:solidFill>
              </a:rPr>
              <a:t>Co vyřešíme jen obtížně?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="" xmlns:a16="http://schemas.microsoft.com/office/drawing/2014/main" id="{F72B6A29-222C-4C0A-AD23-B539952F7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926" y="1412776"/>
            <a:ext cx="70739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AutoNum type="arabicParenR"/>
              <a:defRPr/>
            </a:pPr>
            <a:r>
              <a:rPr lang="cs-CZ" altLang="cs-CZ" sz="2400" b="1" dirty="0"/>
              <a:t>Celková eutrofizace krajiny, ústup živinově nenáročných druhů.</a:t>
            </a:r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r>
              <a:rPr lang="cs-CZ" altLang="cs-CZ" sz="2400" b="1" dirty="0"/>
              <a:t>Stále méně lidí se stará o stále větší plochy </a:t>
            </a:r>
            <a:r>
              <a:rPr lang="cs-CZ" altLang="cs-CZ" sz="2400" b="1" dirty="0" smtClean="0"/>
              <a:t>krajiny (index pozemkové držby).</a:t>
            </a: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r>
              <a:rPr lang="cs-CZ" altLang="cs-CZ" sz="2400" b="1" dirty="0"/>
              <a:t>Nebereme v potaz externality zemědělství (ale i lesnictví, vodní hospodářství).</a:t>
            </a:r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r>
              <a:rPr lang="cs-CZ" altLang="cs-CZ" sz="2400" b="1" dirty="0"/>
              <a:t>Subjekty platí poplatky za znečišťování vody, vzduchu apod., ale za „normální hospodaření, “ které ve svém důsledku poškozuje ŽP více, nic neplatí.</a:t>
            </a:r>
          </a:p>
          <a:p>
            <a:pPr eaLnBrk="1" hangingPunct="1"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0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000" b="1" dirty="0"/>
          </a:p>
          <a:p>
            <a:pPr marL="342900" indent="-342900" eaLnBrk="1" hangingPunct="1">
              <a:buFontTx/>
              <a:buChar char="-"/>
              <a:defRPr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2864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="" xmlns:a16="http://schemas.microsoft.com/office/drawing/2014/main" id="{976ED48D-5D2D-4EB7-B8C9-888BE8556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188640"/>
            <a:ext cx="19287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 b="1" dirty="0">
                <a:solidFill>
                  <a:schemeClr val="bg1"/>
                </a:solidFill>
              </a:rPr>
              <a:t>Shrnutí 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="" xmlns:a16="http://schemas.microsoft.com/office/drawing/2014/main" id="{F72B6A29-222C-4C0A-AD23-B539952F7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877" y="1196752"/>
            <a:ext cx="7073900" cy="766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AutoNum type="arabicParenR"/>
              <a:defRPr/>
            </a:pPr>
            <a:r>
              <a:rPr lang="cs-CZ" altLang="cs-CZ" sz="2400" b="1" dirty="0"/>
              <a:t>Situace vážná – pohybujeme se na hraně kolapsu ekosystémů.</a:t>
            </a:r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r>
              <a:rPr lang="cs-CZ" altLang="cs-CZ" sz="2400" b="1" dirty="0"/>
              <a:t>Stav krajiny z hlediska hmyzu se nelepší, naopak.</a:t>
            </a:r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r>
              <a:rPr lang="cs-CZ" altLang="cs-CZ" sz="2400" b="1" dirty="0"/>
              <a:t>Nutné nastavit pravidla pro UR, zemědělství nesmí fungovat jen jako průmysl generující zisk, ale jako služba produkující potraviny a starající se o stabilní krajinu</a:t>
            </a:r>
            <a:r>
              <a:rPr lang="cs-CZ" altLang="cs-CZ" sz="2400" b="1" dirty="0" smtClean="0"/>
              <a:t>.</a:t>
            </a:r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 smtClean="0"/>
          </a:p>
          <a:p>
            <a:pPr marL="457200" indent="-457200" eaLnBrk="1" hangingPunct="1">
              <a:buAutoNum type="arabicParenR"/>
              <a:defRPr/>
            </a:pPr>
            <a:r>
              <a:rPr lang="cs-CZ" altLang="cs-CZ" sz="2400" b="1" dirty="0" smtClean="0"/>
              <a:t>Ochrana přírody řeší jen důsledky, ne příčiny.</a:t>
            </a: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eaLnBrk="1" hangingPunct="1"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0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000" b="1" dirty="0"/>
          </a:p>
          <a:p>
            <a:pPr marL="342900" indent="-342900" eaLnBrk="1" hangingPunct="1">
              <a:buFontTx/>
              <a:buChar char="-"/>
              <a:defRPr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41322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="" xmlns:a16="http://schemas.microsoft.com/office/drawing/2014/main" id="{8C230D7A-E8C2-446F-AAE7-BA5D1D5A4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650" y="1700213"/>
            <a:ext cx="50276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4000" b="1">
                <a:solidFill>
                  <a:schemeClr val="bg1"/>
                </a:solidFill>
              </a:rPr>
              <a:t>Děkuji za pozornost</a:t>
            </a:r>
          </a:p>
        </p:txBody>
      </p:sp>
      <p:sp>
        <p:nvSpPr>
          <p:cNvPr id="48131" name="Text Box 3">
            <a:extLst>
              <a:ext uri="{FF2B5EF4-FFF2-40B4-BE49-F238E27FC236}">
                <a16:creationId xmlns="" xmlns:a16="http://schemas.microsoft.com/office/drawing/2014/main" id="{2B461A21-37CF-4FED-9269-E38766CCA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852738"/>
            <a:ext cx="170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2000" b="1">
                <a:solidFill>
                  <a:schemeClr val="bg1"/>
                </a:solidFill>
              </a:rPr>
              <a:t>Radek Hejda</a:t>
            </a:r>
          </a:p>
        </p:txBody>
      </p:sp>
      <p:sp>
        <p:nvSpPr>
          <p:cNvPr id="48132" name="Text Box 4">
            <a:extLst>
              <a:ext uri="{FF2B5EF4-FFF2-40B4-BE49-F238E27FC236}">
                <a16:creationId xmlns="" xmlns:a16="http://schemas.microsoft.com/office/drawing/2014/main" id="{0DC12396-8A91-40C7-BCC1-DB4F826FC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413" y="3332163"/>
            <a:ext cx="2549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>
                <a:solidFill>
                  <a:schemeClr val="bg1"/>
                </a:solidFill>
              </a:rPr>
              <a:t>radek.hejda@nature.cz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="" xmlns:a16="http://schemas.microsoft.com/office/drawing/2014/main" id="{976ED48D-5D2D-4EB7-B8C9-888BE8556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88913"/>
            <a:ext cx="37240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 b="1" dirty="0">
                <a:solidFill>
                  <a:schemeClr val="bg1"/>
                </a:solidFill>
              </a:rPr>
              <a:t>Jaká je situace?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="" xmlns:a16="http://schemas.microsoft.com/office/drawing/2014/main" id="{F72B6A29-222C-4C0A-AD23-B539952F7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1700808"/>
            <a:ext cx="7073900" cy="72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AutoNum type="arabicParenR"/>
              <a:defRPr/>
            </a:pPr>
            <a:r>
              <a:rPr lang="cs-CZ" altLang="cs-CZ" sz="2400" b="1" dirty="0"/>
              <a:t>Globální vymírání </a:t>
            </a:r>
            <a:r>
              <a:rPr lang="cs-CZ" altLang="cs-CZ" sz="2400" b="1" dirty="0" smtClean="0"/>
              <a:t>(nejen) hmyzu</a:t>
            </a:r>
            <a:r>
              <a:rPr lang="cs-CZ" altLang="cs-CZ" sz="2400" b="1" dirty="0"/>
              <a:t>.</a:t>
            </a:r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r>
              <a:rPr lang="cs-CZ" altLang="cs-CZ" sz="2400" b="1" dirty="0"/>
              <a:t>Nejlépe prozkoumaná skupina – motýli (pokles od roku 1990 cca </a:t>
            </a:r>
            <a:r>
              <a:rPr lang="cs-CZ" altLang="cs-CZ" sz="2400" b="1" dirty="0" smtClean="0"/>
              <a:t>50 %).</a:t>
            </a: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r>
              <a:rPr lang="cs-CZ" altLang="cs-CZ" sz="2400" b="1" dirty="0"/>
              <a:t>U většiny skupin ani netušíme, jak vážná situace je.</a:t>
            </a:r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r>
              <a:rPr lang="cs-CZ" altLang="cs-CZ" sz="2400" b="1" dirty="0"/>
              <a:t>Nejde jen o vymírání vzácných druhů, klesá </a:t>
            </a:r>
            <a:r>
              <a:rPr lang="cs-CZ" altLang="cs-CZ" sz="2400" b="1" dirty="0" smtClean="0"/>
              <a:t>i celková </a:t>
            </a:r>
            <a:r>
              <a:rPr lang="cs-CZ" altLang="cs-CZ" sz="2400" b="1" dirty="0"/>
              <a:t>biomasa hmyzu.</a:t>
            </a:r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r>
              <a:rPr lang="cs-CZ" altLang="cs-CZ" sz="2400" b="1" dirty="0"/>
              <a:t>Pokles i v CHÚ.</a:t>
            </a:r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eaLnBrk="1" hangingPunct="1"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0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000" b="1" dirty="0"/>
          </a:p>
          <a:p>
            <a:pPr marL="342900" indent="-342900" eaLnBrk="1" hangingPunct="1">
              <a:buFontTx/>
              <a:buChar char="-"/>
              <a:defRPr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2201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="" xmlns:a16="http://schemas.microsoft.com/office/drawing/2014/main" id="{976ED48D-5D2D-4EB7-B8C9-888BE8556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88913"/>
            <a:ext cx="37240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 b="1" dirty="0">
                <a:solidFill>
                  <a:schemeClr val="bg1"/>
                </a:solidFill>
              </a:rPr>
              <a:t>Jaká je situace?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="" xmlns:a16="http://schemas.microsoft.com/office/drawing/2014/main" id="{F72B6A29-222C-4C0A-AD23-B539952F7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196752"/>
            <a:ext cx="70739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eaLnBrk="1" hangingPunct="1"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0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000" b="1" dirty="0"/>
          </a:p>
          <a:p>
            <a:pPr marL="342900" indent="-342900" eaLnBrk="1" hangingPunct="1">
              <a:buFontTx/>
              <a:buChar char="-"/>
              <a:defRPr/>
            </a:pPr>
            <a:endParaRPr lang="cs-CZ" altLang="cs-CZ" sz="2000" dirty="0"/>
          </a:p>
        </p:txBody>
      </p:sp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1DED4105-A3A6-4446-9E35-2A20359A5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152" y="1196752"/>
            <a:ext cx="5351695" cy="503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="" xmlns:a16="http://schemas.microsoft.com/office/drawing/2014/main" id="{976ED48D-5D2D-4EB7-B8C9-888BE8556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188640"/>
            <a:ext cx="53399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 b="1" dirty="0">
                <a:solidFill>
                  <a:schemeClr val="bg1"/>
                </a:solidFill>
              </a:rPr>
              <a:t>Příčiny vymírání hmyzu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="" xmlns:a16="http://schemas.microsoft.com/office/drawing/2014/main" id="{F72B6A29-222C-4C0A-AD23-B539952F7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196752"/>
            <a:ext cx="8352928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AutoNum type="arabicParenR"/>
              <a:defRPr/>
            </a:pPr>
            <a:r>
              <a:rPr lang="cs-CZ" altLang="cs-CZ" sz="2400" b="1" dirty="0"/>
              <a:t>Malá heterogenita </a:t>
            </a:r>
            <a:r>
              <a:rPr lang="cs-CZ" altLang="cs-CZ" sz="2400" b="1" dirty="0" smtClean="0"/>
              <a:t>krajiny.</a:t>
            </a: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r>
              <a:rPr lang="cs-CZ" altLang="cs-CZ" sz="2400" b="1" dirty="0" smtClean="0"/>
              <a:t>Nešetrné hospodaření (chemizace, eutrofizace, </a:t>
            </a:r>
            <a:r>
              <a:rPr lang="cs-CZ" altLang="cs-CZ" sz="2400" b="1" dirty="0"/>
              <a:t>utužování půdy, snižování podílu humusu).</a:t>
            </a:r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r>
              <a:rPr lang="cs-CZ" altLang="cs-CZ" sz="2400" b="1" dirty="0"/>
              <a:t>Degradace a eutrofizace </a:t>
            </a:r>
            <a:r>
              <a:rPr lang="cs-CZ" altLang="cs-CZ" sz="2400" b="1" dirty="0" smtClean="0"/>
              <a:t>vodních ekosystémů.</a:t>
            </a: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r>
              <a:rPr lang="cs-CZ" altLang="cs-CZ" sz="2400" b="1" dirty="0"/>
              <a:t>Degradace lesních ekosystémů.</a:t>
            </a:r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eaLnBrk="1" hangingPunct="1"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eaLnBrk="1" hangingPunct="1"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0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000" b="1" dirty="0"/>
          </a:p>
          <a:p>
            <a:pPr marL="342900" indent="-342900" eaLnBrk="1" hangingPunct="1">
              <a:buFontTx/>
              <a:buChar char="-"/>
              <a:defRPr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8991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="" xmlns:a16="http://schemas.microsoft.com/office/drawing/2014/main" id="{976ED48D-5D2D-4EB7-B8C9-888BE8556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88913"/>
            <a:ext cx="46217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 b="1" dirty="0">
                <a:solidFill>
                  <a:schemeClr val="bg1"/>
                </a:solidFill>
              </a:rPr>
              <a:t>Heterogenita krajiny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="" xmlns:a16="http://schemas.microsoft.com/office/drawing/2014/main" id="{F72B6A29-222C-4C0A-AD23-B539952F7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877" y="1700808"/>
            <a:ext cx="70739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z="2400" b="1" dirty="0"/>
              <a:t>Stabilita ekosystémů úzce souvisí s počtem (a strukturou) dominantních taxonů.</a:t>
            </a:r>
          </a:p>
          <a:p>
            <a:pPr eaLnBrk="1" hangingPunct="1">
              <a:defRPr/>
            </a:pPr>
            <a:endParaRPr lang="cs-CZ" altLang="cs-CZ" sz="2400" b="1" dirty="0"/>
          </a:p>
          <a:p>
            <a:pPr eaLnBrk="1" hangingPunct="1">
              <a:defRPr/>
            </a:pPr>
            <a:r>
              <a:rPr lang="cs-CZ" altLang="cs-CZ" sz="2400" b="1" dirty="0"/>
              <a:t>Ekosystémy o nízkém počtu DT nejsou přirozeně stabilní, s různou intenzitou a frekvencí pravidelně kolabují. </a:t>
            </a:r>
          </a:p>
          <a:p>
            <a:pPr eaLnBrk="1" hangingPunct="1">
              <a:defRPr/>
            </a:pPr>
            <a:endParaRPr lang="cs-CZ" altLang="cs-CZ" sz="2400" b="1" dirty="0"/>
          </a:p>
          <a:p>
            <a:pPr eaLnBrk="1" hangingPunct="1">
              <a:defRPr/>
            </a:pPr>
            <a:r>
              <a:rPr lang="cs-CZ" altLang="cs-CZ" sz="2400" b="1" dirty="0"/>
              <a:t>Ekosystémy s vysokou míry diverzity jsou přirozeně stabilní, změny probíhají kontinuálně v malém měřítku.</a:t>
            </a:r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eaLnBrk="1" hangingPunct="1"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0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000" b="1" dirty="0"/>
          </a:p>
          <a:p>
            <a:pPr marL="342900" indent="-342900" eaLnBrk="1" hangingPunct="1">
              <a:buFontTx/>
              <a:buChar char="-"/>
              <a:defRPr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8800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="" xmlns:a16="http://schemas.microsoft.com/office/drawing/2014/main" id="{976ED48D-5D2D-4EB7-B8C9-888BE8556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88913"/>
            <a:ext cx="46217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 b="1" dirty="0">
                <a:solidFill>
                  <a:schemeClr val="bg1"/>
                </a:solidFill>
              </a:rPr>
              <a:t>Heterogenita krajiny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="" xmlns:a16="http://schemas.microsoft.com/office/drawing/2014/main" id="{F72B6A29-222C-4C0A-AD23-B539952F7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876" y="1700808"/>
            <a:ext cx="8370603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z="2400" b="1" dirty="0" smtClean="0"/>
              <a:t>Krajina se stává monotónní, chybí jemná mozaika.</a:t>
            </a:r>
          </a:p>
          <a:p>
            <a:pPr eaLnBrk="1" hangingPunct="1">
              <a:defRPr/>
            </a:pPr>
            <a:endParaRPr lang="cs-CZ" altLang="cs-CZ" sz="2400" b="1" dirty="0"/>
          </a:p>
          <a:p>
            <a:pPr eaLnBrk="1" hangingPunct="1">
              <a:defRPr/>
            </a:pPr>
            <a:r>
              <a:rPr lang="cs-CZ" altLang="cs-CZ" sz="2400" b="1" dirty="0" smtClean="0"/>
              <a:t>Krajina je velkoplošně obhospodařována, chybí heterogenita jak věcná, tak časová.</a:t>
            </a:r>
          </a:p>
          <a:p>
            <a:pPr eaLnBrk="1" hangingPunct="1">
              <a:defRPr/>
            </a:pPr>
            <a:endParaRPr lang="cs-CZ" altLang="cs-CZ" sz="2400" b="1" dirty="0"/>
          </a:p>
          <a:p>
            <a:pPr eaLnBrk="1" hangingPunct="1">
              <a:defRPr/>
            </a:pPr>
            <a:r>
              <a:rPr lang="cs-CZ" altLang="cs-CZ" sz="2400" b="1" dirty="0" smtClean="0"/>
              <a:t>Chybí interakční prvky, kvetoucí louky, mokřady,  remízky, meze, aleje, </a:t>
            </a:r>
            <a:r>
              <a:rPr lang="cs-CZ" altLang="cs-CZ" sz="2400" b="1" u="sng" dirty="0" smtClean="0"/>
              <a:t>úhory</a:t>
            </a:r>
            <a:r>
              <a:rPr lang="cs-CZ" altLang="cs-CZ" sz="2400" b="1" dirty="0" smtClean="0"/>
              <a:t>…. </a:t>
            </a: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eaLnBrk="1" hangingPunct="1"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0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000" b="1" dirty="0"/>
          </a:p>
          <a:p>
            <a:pPr marL="342900" indent="-342900" eaLnBrk="1" hangingPunct="1">
              <a:buFontTx/>
              <a:buChar char="-"/>
              <a:defRPr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8371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="" xmlns:a16="http://schemas.microsoft.com/office/drawing/2014/main" id="{976ED48D-5D2D-4EB7-B8C9-888BE8556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164762"/>
            <a:ext cx="50577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 b="1" dirty="0" smtClean="0">
                <a:solidFill>
                  <a:schemeClr val="bg1"/>
                </a:solidFill>
              </a:rPr>
              <a:t>Nešetrné hospodaření</a:t>
            </a:r>
            <a:endParaRPr lang="cs-CZ" altLang="cs-CZ" sz="3600" b="1" dirty="0">
              <a:solidFill>
                <a:schemeClr val="bg1"/>
              </a:solidFill>
            </a:endParaRPr>
          </a:p>
        </p:txBody>
      </p:sp>
      <p:sp>
        <p:nvSpPr>
          <p:cNvPr id="5123" name="Text Box 3">
            <a:extLst>
              <a:ext uri="{FF2B5EF4-FFF2-40B4-BE49-F238E27FC236}">
                <a16:creationId xmlns="" xmlns:a16="http://schemas.microsoft.com/office/drawing/2014/main" id="{F72B6A29-222C-4C0A-AD23-B539952F7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19" y="1196752"/>
            <a:ext cx="8586627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z="2400" b="1" dirty="0" smtClean="0"/>
              <a:t>Úbytek </a:t>
            </a:r>
            <a:r>
              <a:rPr lang="cs-CZ" altLang="cs-CZ" sz="2400" b="1" dirty="0" err="1" smtClean="0"/>
              <a:t>edafonu</a:t>
            </a:r>
            <a:r>
              <a:rPr lang="cs-CZ" altLang="cs-CZ" sz="2400" b="1" dirty="0" smtClean="0"/>
              <a:t>:</a:t>
            </a:r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 smtClean="0"/>
          </a:p>
          <a:p>
            <a:pPr marL="457200" indent="-457200" eaLnBrk="1" hangingPunct="1">
              <a:buAutoNum type="arabicParenR"/>
              <a:defRPr/>
            </a:pPr>
            <a:r>
              <a:rPr lang="cs-CZ" altLang="cs-CZ" sz="2400" b="1" dirty="0" smtClean="0"/>
              <a:t>Základní </a:t>
            </a:r>
            <a:r>
              <a:rPr lang="cs-CZ" altLang="cs-CZ" sz="2400" b="1" dirty="0"/>
              <a:t>složka ŽP ovlivňující kvalitu a </a:t>
            </a:r>
            <a:r>
              <a:rPr lang="cs-CZ" altLang="cs-CZ" sz="2400" b="1" dirty="0" smtClean="0"/>
              <a:t>strukturu </a:t>
            </a:r>
            <a:r>
              <a:rPr lang="cs-CZ" altLang="cs-CZ" sz="2400" b="1" dirty="0"/>
              <a:t>půdy.</a:t>
            </a:r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r>
              <a:rPr lang="cs-CZ" altLang="cs-CZ" sz="2400" b="1" dirty="0"/>
              <a:t>Chemizace, utužování půdy, snižování podílu humusu.</a:t>
            </a:r>
          </a:p>
          <a:p>
            <a:pPr eaLnBrk="1" hangingPunct="1">
              <a:defRPr/>
            </a:pPr>
            <a:endParaRPr lang="cs-CZ" altLang="cs-CZ" sz="2400" b="1" dirty="0"/>
          </a:p>
          <a:p>
            <a:pPr eaLnBrk="1" hangingPunct="1">
              <a:defRPr/>
            </a:pPr>
            <a:r>
              <a:rPr lang="cs-CZ" altLang="cs-CZ" sz="2400" b="1" dirty="0"/>
              <a:t>3) </a:t>
            </a:r>
            <a:r>
              <a:rPr lang="cs-CZ" altLang="cs-CZ" sz="2400" b="1" dirty="0" smtClean="0"/>
              <a:t>Úbytek, </a:t>
            </a:r>
            <a:r>
              <a:rPr lang="cs-CZ" altLang="cs-CZ" sz="2400" b="1" dirty="0"/>
              <a:t>jak z hlediska diverzity, tak i celkové  	biomasy. </a:t>
            </a:r>
          </a:p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eaLnBrk="1" hangingPunct="1"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0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000" b="1" dirty="0"/>
          </a:p>
          <a:p>
            <a:pPr marL="342900" indent="-342900" eaLnBrk="1" hangingPunct="1">
              <a:buFontTx/>
              <a:buChar char="-"/>
              <a:defRPr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27857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="" xmlns:a16="http://schemas.microsoft.com/office/drawing/2014/main" id="{976ED48D-5D2D-4EB7-B8C9-888BE8556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88913"/>
            <a:ext cx="42028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 b="1" dirty="0">
                <a:solidFill>
                  <a:schemeClr val="bg1"/>
                </a:solidFill>
              </a:rPr>
              <a:t>Vodní ekosystémy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="" xmlns:a16="http://schemas.microsoft.com/office/drawing/2014/main" id="{F72B6A29-222C-4C0A-AD23-B539952F7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20" y="-171400"/>
            <a:ext cx="7891203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AutoNum type="arabicParenR"/>
              <a:defRPr/>
            </a:pPr>
            <a:endParaRPr lang="cs-CZ" altLang="cs-CZ" sz="2400" b="1" dirty="0"/>
          </a:p>
          <a:p>
            <a:pPr eaLnBrk="1" hangingPunct="1">
              <a:defRPr/>
            </a:pPr>
            <a:endParaRPr lang="cs-CZ" altLang="cs-CZ" sz="24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000" b="1" dirty="0"/>
          </a:p>
          <a:p>
            <a:pPr marL="457200" indent="-457200" eaLnBrk="1" hangingPunct="1">
              <a:buAutoNum type="arabicParenR"/>
              <a:defRPr/>
            </a:pPr>
            <a:endParaRPr lang="cs-CZ" altLang="cs-CZ" sz="2000" b="1" dirty="0"/>
          </a:p>
          <a:p>
            <a:pPr marL="342900" indent="-342900" eaLnBrk="1" hangingPunct="1">
              <a:buFontTx/>
              <a:buChar char="-"/>
              <a:defRPr/>
            </a:pPr>
            <a:r>
              <a:rPr lang="cs-CZ" altLang="cs-CZ" sz="2000" b="1" dirty="0"/>
              <a:t>De facto zánik biotopu </a:t>
            </a:r>
            <a:r>
              <a:rPr lang="cs-CZ" altLang="cs-CZ" sz="2000" b="1" dirty="0" err="1"/>
              <a:t>dystrofních</a:t>
            </a:r>
            <a:r>
              <a:rPr lang="cs-CZ" altLang="cs-CZ" sz="2000" b="1" dirty="0"/>
              <a:t> a oligotrofních vodních ploch.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cs-CZ" altLang="cs-CZ" sz="2000" b="1" dirty="0"/>
          </a:p>
          <a:p>
            <a:pPr marL="342900" indent="-342900" eaLnBrk="1" hangingPunct="1">
              <a:buFontTx/>
              <a:buChar char="-"/>
              <a:defRPr/>
            </a:pPr>
            <a:r>
              <a:rPr lang="cs-CZ" altLang="cs-CZ" sz="2000" b="1" dirty="0"/>
              <a:t>Drtivá většina VP </a:t>
            </a:r>
            <a:r>
              <a:rPr lang="cs-CZ" altLang="cs-CZ" sz="2000" b="1" dirty="0" err="1"/>
              <a:t>hypertrofní</a:t>
            </a:r>
            <a:r>
              <a:rPr lang="cs-CZ" altLang="cs-CZ" sz="2000" b="1" dirty="0"/>
              <a:t> či eutrofní</a:t>
            </a:r>
            <a:r>
              <a:rPr lang="cs-CZ" altLang="cs-CZ" sz="2000" b="1" dirty="0" smtClean="0"/>
              <a:t>.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cs-CZ" altLang="cs-CZ" sz="2000" b="1" dirty="0"/>
          </a:p>
          <a:p>
            <a:pPr marL="342900" indent="-342900" eaLnBrk="1" hangingPunct="1">
              <a:buFontTx/>
              <a:buChar char="-"/>
              <a:defRPr/>
            </a:pPr>
            <a:r>
              <a:rPr lang="cs-CZ" altLang="cs-CZ" sz="2000" b="1" dirty="0" smtClean="0"/>
              <a:t>Velká část nových vodních ploch (často zbudovaná z dotací na ochranu ŽP) neplní svoji ekologickou funkci. 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cs-CZ" altLang="cs-CZ" sz="2000" b="1" dirty="0"/>
          </a:p>
          <a:p>
            <a:pPr marL="342900" indent="-342900" eaLnBrk="1" hangingPunct="1">
              <a:buFontTx/>
              <a:buChar char="-"/>
              <a:defRPr/>
            </a:pPr>
            <a:r>
              <a:rPr lang="cs-CZ" altLang="cs-CZ" sz="2000" b="1" dirty="0" smtClean="0"/>
              <a:t>Akcentovat spíše mokřady s tůněmi než velké vodní plochy.</a:t>
            </a:r>
          </a:p>
          <a:p>
            <a:pPr eaLnBrk="1" hangingPunct="1">
              <a:defRPr/>
            </a:pPr>
            <a:endParaRPr lang="cs-CZ" altLang="cs-CZ" sz="2000" b="1" dirty="0"/>
          </a:p>
          <a:p>
            <a:pPr marL="342900" indent="-342900" eaLnBrk="1" hangingPunct="1">
              <a:buFontTx/>
              <a:buChar char="-"/>
              <a:defRPr/>
            </a:pPr>
            <a:endParaRPr lang="cs-CZ" altLang="cs-CZ" sz="2000" dirty="0"/>
          </a:p>
        </p:txBody>
      </p:sp>
      <p:grpSp>
        <p:nvGrpSpPr>
          <p:cNvPr id="4" name="Skupina 3">
            <a:extLst>
              <a:ext uri="{FF2B5EF4-FFF2-40B4-BE49-F238E27FC236}">
                <a16:creationId xmlns="" xmlns:a16="http://schemas.microsoft.com/office/drawing/2014/main" id="{7D4A1B74-B055-4363-A1EE-A7D59D0C9986}"/>
              </a:ext>
            </a:extLst>
          </p:cNvPr>
          <p:cNvGrpSpPr/>
          <p:nvPr/>
        </p:nvGrpSpPr>
        <p:grpSpPr>
          <a:xfrm>
            <a:off x="179512" y="1124744"/>
            <a:ext cx="8892480" cy="4760716"/>
            <a:chOff x="4141445" y="3564452"/>
            <a:chExt cx="8892480" cy="4760716"/>
          </a:xfrm>
        </p:grpSpPr>
        <p:pic>
          <p:nvPicPr>
            <p:cNvPr id="5" name="Obrázek 4">
              <a:extLst>
                <a:ext uri="{FF2B5EF4-FFF2-40B4-BE49-F238E27FC236}">
                  <a16:creationId xmlns="" xmlns:a16="http://schemas.microsoft.com/office/drawing/2014/main" id="{1259AAE0-C9BC-475F-9FCA-D41F09558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41445" y="3564452"/>
              <a:ext cx="8892480" cy="4525766"/>
            </a:xfrm>
            <a:prstGeom prst="rect">
              <a:avLst/>
            </a:prstGeom>
          </p:spPr>
        </p:pic>
        <p:sp>
          <p:nvSpPr>
            <p:cNvPr id="6" name="Zástupný symbol pro obsah 2">
              <a:extLst>
                <a:ext uri="{FF2B5EF4-FFF2-40B4-BE49-F238E27FC236}">
                  <a16:creationId xmlns="" xmlns:a16="http://schemas.microsoft.com/office/drawing/2014/main" id="{A263B823-1094-4EE6-8430-0B780BB77632}"/>
                </a:ext>
              </a:extLst>
            </p:cNvPr>
            <p:cNvSpPr txBox="1"/>
            <p:nvPr/>
          </p:nvSpPr>
          <p:spPr>
            <a:xfrm>
              <a:off x="10550157" y="7855268"/>
              <a:ext cx="2446827" cy="469900"/>
            </a:xfrm>
            <a:prstGeom prst="rect">
              <a:avLst/>
            </a:prstGeom>
            <a:noFill/>
            <a:ln cap="flat">
              <a:noFill/>
            </a:ln>
          </p:spPr>
          <p:txBody>
            <a:bodyPr>
              <a:norm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kern="0" dirty="0">
                  <a:solidFill>
                    <a:srgbClr val="000000"/>
                  </a:solidFill>
                  <a:latin typeface="Calibri"/>
                </a:rPr>
                <a:t>Potužák et al.2007</a:t>
              </a:r>
            </a:p>
            <a:p>
              <a:pPr marL="228600" indent="-2286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2800" kern="0" dirty="0">
                <a:solidFill>
                  <a:srgbClr val="000000"/>
                </a:solidFill>
                <a:latin typeface="Calibri"/>
              </a:endParaRPr>
            </a:p>
            <a:p>
              <a:pPr marL="228600" indent="-2286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2800" kern="0" dirty="0">
                <a:solidFill>
                  <a:srgbClr val="000000"/>
                </a:solidFill>
                <a:latin typeface="Calibri"/>
              </a:endParaRPr>
            </a:p>
            <a:p>
              <a:pPr marL="228600" indent="-2286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2800" kern="0" dirty="0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38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="" xmlns:a16="http://schemas.microsoft.com/office/drawing/2014/main" id="{976ED48D-5D2D-4EB7-B8C9-888BE8556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88913"/>
            <a:ext cx="42883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 b="1" dirty="0">
                <a:solidFill>
                  <a:schemeClr val="bg1"/>
                </a:solidFill>
              </a:rPr>
              <a:t>Lesní ekosystémy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="" xmlns:a16="http://schemas.microsoft.com/office/drawing/2014/main" id="{F72B6A29-222C-4C0A-AD23-B539952F7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4744"/>
            <a:ext cx="889248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z="2000" b="1" dirty="0"/>
              <a:t>Intenzifikace + </a:t>
            </a:r>
            <a:r>
              <a:rPr lang="cs-CZ" altLang="cs-CZ" sz="2000" b="1" dirty="0" err="1"/>
              <a:t>extenzifikace</a:t>
            </a:r>
            <a:r>
              <a:rPr lang="cs-CZ" altLang="cs-CZ" sz="2000" b="1" dirty="0"/>
              <a:t> péče o lesy</a:t>
            </a:r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dirty="0"/>
              <a:t> špatně = staráme se o krajinu moc (hospodářské lesy)</a:t>
            </a:r>
          </a:p>
          <a:p>
            <a:pPr eaLnBrk="1" hangingPunct="1">
              <a:defRPr/>
            </a:pPr>
            <a:r>
              <a:rPr lang="cs-CZ" altLang="cs-CZ" sz="2000" dirty="0"/>
              <a:t> špatně = staráme se o krajiny málo </a:t>
            </a:r>
            <a:r>
              <a:rPr lang="cs-CZ" altLang="cs-CZ" sz="2000" dirty="0" smtClean="0"/>
              <a:t>(MZCHÚ)</a:t>
            </a:r>
            <a:endParaRPr lang="cs-CZ" altLang="cs-CZ" sz="2000" dirty="0"/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dirty="0"/>
              <a:t> </a:t>
            </a:r>
          </a:p>
          <a:p>
            <a:pPr eaLnBrk="1" hangingPunct="1">
              <a:defRPr/>
            </a:pPr>
            <a:r>
              <a:rPr lang="cs-CZ" altLang="cs-CZ" sz="2000" dirty="0"/>
              <a:t> - Obě varianty vedou k uniformitě a ztrátě </a:t>
            </a:r>
            <a:r>
              <a:rPr lang="cs-CZ" altLang="cs-CZ" sz="2000" dirty="0" smtClean="0"/>
              <a:t>mozaikovitosti/stability porostu. </a:t>
            </a:r>
            <a:endParaRPr lang="cs-CZ" altLang="cs-CZ" sz="2000" dirty="0"/>
          </a:p>
          <a:p>
            <a:pPr eaLnBrk="1" hangingPunct="1">
              <a:defRPr/>
            </a:pPr>
            <a:endParaRPr lang="cs-CZ" altLang="cs-CZ" sz="2000" dirty="0"/>
          </a:p>
          <a:p>
            <a:pPr marL="342900" indent="-342900" eaLnBrk="1" hangingPunct="1">
              <a:buFontTx/>
              <a:buChar char="-"/>
              <a:defRPr/>
            </a:pPr>
            <a:r>
              <a:rPr lang="cs-CZ" altLang="cs-CZ" sz="2000" dirty="0"/>
              <a:t>Bezzásahovost není špatná, </a:t>
            </a:r>
            <a:r>
              <a:rPr lang="cs-CZ" altLang="cs-CZ" sz="2000" b="1" u="sng" dirty="0"/>
              <a:t>ale</a:t>
            </a:r>
            <a:r>
              <a:rPr lang="cs-CZ" altLang="cs-CZ" sz="2000" dirty="0"/>
              <a:t>……..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cs-CZ" altLang="cs-CZ" sz="2000" dirty="0"/>
              <a:t>Nelze srovnávat bezzásahovost v horských oblastech a bezzásahovost na malých lokalitách v nížinách a pahorkatinách!</a:t>
            </a:r>
          </a:p>
        </p:txBody>
      </p:sp>
    </p:spTree>
    <p:extLst>
      <p:ext uri="{BB962C8B-B14F-4D97-AF65-F5344CB8AC3E}">
        <p14:creationId xmlns:p14="http://schemas.microsoft.com/office/powerpoint/2010/main" val="383693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AOPK_CR_2">
  <a:themeElements>
    <a:clrScheme name="Prezentace_AOPK_CR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ace_AOPK_CR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e_AOPK_CR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AOPK_CR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AOPK_CR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AOPK_CR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AOPK_CR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AOPK_CR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AOPK_CR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AOPK_CR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AOPK_CR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AOPK_CR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AOPK_CR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AOPK_CR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lastní návrh">
  <a:themeElements>
    <a:clrScheme name="1_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Prezentace_AOPK_CR_2</Template>
  <TotalTime>1371</TotalTime>
  <Words>630</Words>
  <Application>Microsoft Office PowerPoint</Application>
  <PresentationFormat>Předvádění na obrazovce (4:3)</PresentationFormat>
  <Paragraphs>147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Prezentace_AOPK_CR_2</vt:lpstr>
      <vt:lpstr>Vlastní návrh</vt:lpstr>
      <vt:lpstr>1_Vlastní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AOPK ČR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karolina.sulova</dc:creator>
  <cp:lastModifiedBy>Petr Petřík</cp:lastModifiedBy>
  <cp:revision>101</cp:revision>
  <dcterms:created xsi:type="dcterms:W3CDTF">2012-04-12T08:56:03Z</dcterms:created>
  <dcterms:modified xsi:type="dcterms:W3CDTF">2018-06-11T21:03:45Z</dcterms:modified>
</cp:coreProperties>
</file>